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709" r:id="rId1"/>
  </p:sldMasterIdLst>
  <p:notesMasterIdLst>
    <p:notesMasterId r:id="rId8"/>
  </p:notesMasterIdLst>
  <p:sldIdLst>
    <p:sldId id="256" r:id="rId2"/>
    <p:sldId id="1598" r:id="rId3"/>
    <p:sldId id="1599" r:id="rId4"/>
    <p:sldId id="1603" r:id="rId5"/>
    <p:sldId id="1600" r:id="rId6"/>
    <p:sldId id="1601" r:id="rId7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08" autoAdjust="0"/>
    <p:restoredTop sz="94720"/>
  </p:normalViewPr>
  <p:slideViewPr>
    <p:cSldViewPr>
      <p:cViewPr varScale="1">
        <p:scale>
          <a:sx n="104" d="100"/>
          <a:sy n="104" d="100"/>
        </p:scale>
        <p:origin x="28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2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539" y="0"/>
            <a:ext cx="4028440" cy="352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187D19-5377-4530-AEE6-68162B3FB4E1}" type="datetimeFigureOut">
              <a:rPr lang="en-US" smtClean="0"/>
              <a:t>8/4/2021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6"/>
            <a:ext cx="7437120" cy="276034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258"/>
            <a:ext cx="4028440" cy="3521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539" y="6658258"/>
            <a:ext cx="4028440" cy="3521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B2602-2108-461A-A278-F64D658C7B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97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8B2602-2108-461A-A278-F64D658C7B0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768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8B2602-2108-461A-A278-F64D658C7B0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658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8" name="Google Shape;68;p11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4F65A64F-D8F5-4426-945E-78628911C99D}" type="datetime1">
              <a:rPr lang="en-US" smtClean="0"/>
              <a:t>8/4/2021</a:t>
            </a:fld>
            <a:endParaRPr lang="en-US"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DRAFT</a:t>
            </a:r>
          </a:p>
        </p:txBody>
      </p:sp>
      <p:sp>
        <p:nvSpPr>
          <p:cNvPr id="70" name="Google Shape;70;p11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72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2"/>
          <p:cNvSpPr txBox="1">
            <a:spLocks noGrp="1"/>
          </p:cNvSpPr>
          <p:nvPr>
            <p:ph type="title"/>
          </p:nvPr>
        </p:nvSpPr>
        <p:spPr>
          <a:xfrm rot="5400000">
            <a:off x="7133450" y="1956675"/>
            <a:ext cx="5811900" cy="26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1"/>
          </p:nvPr>
        </p:nvSpPr>
        <p:spPr>
          <a:xfrm rot="5400000">
            <a:off x="1799350" y="-596125"/>
            <a:ext cx="5811900" cy="77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4" name="Google Shape;74;p12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918F291-DA34-400C-8F83-23C666795262}" type="datetime1">
              <a:rPr lang="en-US" smtClean="0"/>
              <a:t>8/4/2021</a:t>
            </a:fld>
            <a:endParaRPr lang="en-US"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DRAFT</a:t>
            </a:r>
          </a:p>
        </p:txBody>
      </p:sp>
      <p:sp>
        <p:nvSpPr>
          <p:cNvPr id="76" name="Google Shape;76;p12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21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5"/>
          <p:cNvSpPr txBox="1">
            <a:spLocks noGrp="1"/>
          </p:cNvSpPr>
          <p:nvPr>
            <p:ph type="ctrTitle"/>
          </p:nvPr>
        </p:nvSpPr>
        <p:spPr>
          <a:xfrm>
            <a:off x="914400" y="1122363"/>
            <a:ext cx="103632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0" name="Google Shape;90;p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91" name="Google Shape;91;p15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DD5F5AA-0755-4EDD-8BBF-E58B0372845F}" type="datetime1">
              <a:rPr lang="en-US" smtClean="0"/>
              <a:t>8/4/2021</a:t>
            </a:fld>
            <a:endParaRPr lang="en-US" dirty="0"/>
          </a:p>
        </p:txBody>
      </p:sp>
      <p:sp>
        <p:nvSpPr>
          <p:cNvPr id="92" name="Google Shape;92;p15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DRAFT</a:t>
            </a:r>
          </a:p>
        </p:txBody>
      </p:sp>
      <p:sp>
        <p:nvSpPr>
          <p:cNvPr id="93" name="Google Shape;93;p15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593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1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97F18248-01C0-4C00-AC5B-A66FD086CE3F}" type="datetime1">
              <a:rPr lang="en-US" smtClean="0"/>
              <a:t>8/4/2021</a:t>
            </a:fld>
            <a:endParaRPr lang="en-US" dirty="0"/>
          </a:p>
        </p:txBody>
      </p:sp>
      <p:sp>
        <p:nvSpPr>
          <p:cNvPr id="129" name="Google Shape;129;p21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DRAFT</a:t>
            </a:r>
          </a:p>
        </p:txBody>
      </p:sp>
      <p:sp>
        <p:nvSpPr>
          <p:cNvPr id="130" name="Google Shape;130;p21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53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F9933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1F487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DRAFT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4DCB2-1241-461E-A1D3-C25D10FDC4D9}" type="datetime1">
              <a:rPr lang="en-US" smtClean="0"/>
              <a:t>8/4/2021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1156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6175312"/>
            <a:ext cx="12192000" cy="682800"/>
          </a:xfrm>
          <a:prstGeom prst="rect">
            <a:avLst/>
          </a:prstGeom>
          <a:solidFill>
            <a:srgbClr val="0E6F98"/>
          </a:solidFill>
          <a:ln w="9525" cap="flat" cmpd="sng">
            <a:solidFill>
              <a:srgbClr val="0E6F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Google Shape;7;p1" descr="APS_CMYK_white_horizontal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082299" y="6191915"/>
            <a:ext cx="1924127" cy="6458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186925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dc.gov/coronavirus/2019-ncov/your-health/effective-masks.html" TargetMode="External"/><Relationship Id="rId3" Type="http://schemas.openxmlformats.org/officeDocument/2006/relationships/hyperlink" Target="https://www.cdc.gov/coronavirus/2019-ncov/vaccines/fully-vaccinated.html" TargetMode="External"/><Relationship Id="rId7" Type="http://schemas.openxmlformats.org/officeDocument/2006/relationships/hyperlink" Target="https://www.cdc.gov/coronavirus/2019-ncov/hcp/duration-isolation.html" TargetMode="External"/><Relationship Id="rId2" Type="http://schemas.openxmlformats.org/officeDocument/2006/relationships/hyperlink" Target="https://www.cdc.gov/coronavirus/2019-ncov/php/contact-tracing/contact-tracing-plan/appendix.html%23contact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cdc.gov/coronavirus/2019-ncov/hcp/clinical-guidance-management-patients.html" TargetMode="External"/><Relationship Id="rId5" Type="http://schemas.openxmlformats.org/officeDocument/2006/relationships/hyperlink" Target="https://www.cdc.gov/coronavirus/2019-ncov/prevent-getting-sick/prevention.html#stay6ft" TargetMode="External"/><Relationship Id="rId10" Type="http://schemas.openxmlformats.org/officeDocument/2006/relationships/hyperlink" Target="https://www.cdc.gov/coronavirus/2019-ncov/community/schools-childcare/k-12-guidance.html" TargetMode="External"/><Relationship Id="rId4" Type="http://schemas.openxmlformats.org/officeDocument/2006/relationships/hyperlink" Target="https://www.cdc.gov/coronavirus/2019-ncov/science/science-briefs/sars-cov-2-transmission.html" TargetMode="External"/><Relationship Id="rId9" Type="http://schemas.openxmlformats.org/officeDocument/2006/relationships/hyperlink" Target="https://www.cdc.gov/coronavirus/2019-ncov/community/schools-childcare/cloth-face-cover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inyaps.com/?CovidStaffForm" TargetMode="External"/><Relationship Id="rId2" Type="http://schemas.openxmlformats.org/officeDocument/2006/relationships/hyperlink" Target="http://tinyaps.com/?CovidStudentForm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9FC9137-9E69-3347-85AF-CDE7995E234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3" b="5495"/>
          <a:stretch/>
        </p:blipFill>
        <p:spPr>
          <a:xfrm>
            <a:off x="-18815" y="0"/>
            <a:ext cx="12229629" cy="60198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1000" y="1548511"/>
            <a:ext cx="5181600" cy="2805896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65"/>
              </a:spcBef>
            </a:pPr>
            <a:r>
              <a:rPr lang="es-419" sz="3600" spc="-5" dirty="0">
                <a:solidFill>
                  <a:srgbClr val="FFFFFF"/>
                </a:solidFill>
              </a:rPr>
              <a:t>Guía de cuarentena para COVID-19: </a:t>
            </a:r>
            <a:br>
              <a:rPr lang="es-419" sz="3600" spc="-5" dirty="0">
                <a:solidFill>
                  <a:srgbClr val="FFFFFF"/>
                </a:solidFill>
              </a:rPr>
            </a:br>
            <a:r>
              <a:rPr lang="es-419" sz="3600" spc="-5" dirty="0">
                <a:solidFill>
                  <a:srgbClr val="FFFFFF"/>
                </a:solidFill>
              </a:rPr>
              <a:t>Salud, seguridad  y planes de enseñanza</a:t>
            </a:r>
            <a:br>
              <a:rPr lang="es-419" sz="3600" spc="-5" dirty="0">
                <a:solidFill>
                  <a:srgbClr val="FFFFFF"/>
                </a:solidFill>
              </a:rPr>
            </a:br>
            <a:r>
              <a:rPr lang="es-419" sz="3600" spc="-5" dirty="0">
                <a:solidFill>
                  <a:srgbClr val="FFFFFF"/>
                </a:solidFill>
              </a:rPr>
              <a:t>2021–2022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2940" y="6432524"/>
            <a:ext cx="205104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71FD6C-BF19-4771-89F2-7357C6DC06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8739" y="-5968"/>
            <a:ext cx="12034520" cy="1234953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s-419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Día</a:t>
            </a:r>
            <a:r>
              <a:rPr lang="es-419" sz="4000" b="1" spc="-30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s-419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Uno</a:t>
            </a:r>
            <a:r>
              <a:rPr lang="es-419" sz="4000" b="1" spc="-15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s-419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>APS: División Académica</a:t>
            </a:r>
            <a:br>
              <a:rPr lang="es-419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s-419" sz="3800" dirty="0">
                <a:ea typeface="+mj-ea"/>
              </a:rPr>
              <a:t>Guía de salud </a:t>
            </a:r>
            <a:r>
              <a:rPr lang="es-419" sz="3800" b="1" dirty="0">
                <a:solidFill>
                  <a:srgbClr val="FF9933"/>
                </a:solidFill>
                <a:latin typeface="Century Gothic"/>
                <a:ea typeface="+mj-ea"/>
              </a:rPr>
              <a:t>y seguridad para el año fiscal 2022 </a:t>
            </a:r>
            <a:endParaRPr lang="es-419" sz="3800" b="1" spc="-5" dirty="0">
              <a:solidFill>
                <a:schemeClr val="accent2"/>
              </a:solidFill>
            </a:endParaRPr>
          </a:p>
        </p:txBody>
      </p:sp>
      <p:graphicFrame>
        <p:nvGraphicFramePr>
          <p:cNvPr id="4" name="object 9">
            <a:extLst>
              <a:ext uri="{FF2B5EF4-FFF2-40B4-BE49-F238E27FC236}">
                <a16:creationId xmlns:a16="http://schemas.microsoft.com/office/drawing/2014/main" id="{A36C5D4D-6CB2-45DB-A69A-437F1BD7E1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43646"/>
              </p:ext>
            </p:extLst>
          </p:nvPr>
        </p:nvGraphicFramePr>
        <p:xfrm>
          <a:off x="152400" y="1335230"/>
          <a:ext cx="11811000" cy="5262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89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1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717">
                <a:tc>
                  <a:txBody>
                    <a:bodyPr/>
                    <a:lstStyle/>
                    <a:p>
                      <a:pPr marL="1435735" marR="290195" indent="-1114425">
                        <a:lnSpc>
                          <a:spcPct val="100000"/>
                        </a:lnSpc>
                      </a:pPr>
                      <a:r>
                        <a:rPr lang="es-MX" sz="1400" b="1" spc="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¿Quién debe ponerse en cuarentena después de la exposición a un caso positivo?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09D18"/>
                    </a:solidFill>
                  </a:tcPr>
                </a:tc>
                <a:tc>
                  <a:txBody>
                    <a:bodyPr/>
                    <a:lstStyle/>
                    <a:p>
                      <a:pPr marL="189865">
                        <a:lnSpc>
                          <a:spcPct val="100000"/>
                        </a:lnSpc>
                      </a:pPr>
                      <a:r>
                        <a:rPr lang="es-MX" sz="1400" b="1" spc="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¿Quién no necesita ponerse en cuarentena después de la exposición?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09D1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1853">
                <a:tc>
                  <a:txBody>
                    <a:bodyPr/>
                    <a:lstStyle/>
                    <a:p>
                      <a:pPr marL="371475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lang="es-419" sz="1400" noProof="0" dirty="0">
                          <a:latin typeface="+mn-lt"/>
                          <a:cs typeface="Arial"/>
                        </a:rPr>
                        <a:t>Personas que no están vacunadas y han estado en </a:t>
                      </a:r>
                      <a:r>
                        <a:rPr lang="es-419" sz="1400" u="sng" spc="0" noProof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conta</a:t>
                      </a:r>
                      <a:r>
                        <a:rPr lang="es-419" sz="1400" u="sng" spc="-5" noProof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cto cercano</a:t>
                      </a:r>
                      <a:r>
                        <a:rPr lang="es-419" sz="1400" spc="-20" noProof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lang="es-419" sz="1400" spc="0" noProof="0" dirty="0">
                          <a:latin typeface="Arial"/>
                          <a:cs typeface="Arial"/>
                        </a:rPr>
                        <a:t>con alguien que tiene COVI</a:t>
                      </a:r>
                      <a:r>
                        <a:rPr lang="es-419" sz="1400" spc="-5" noProof="0" dirty="0">
                          <a:latin typeface="Arial"/>
                          <a:cs typeface="Arial"/>
                        </a:rPr>
                        <a:t>D-</a:t>
                      </a:r>
                      <a:r>
                        <a:rPr lang="es-419" sz="1400" spc="0" noProof="0" dirty="0">
                          <a:latin typeface="Arial"/>
                          <a:cs typeface="Arial"/>
                        </a:rPr>
                        <a:t>19.</a:t>
                      </a:r>
                      <a:endParaRPr lang="es-419" sz="1400" noProof="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40"/>
                        </a:spcBef>
                      </a:pPr>
                      <a:endParaRPr lang="es-419" sz="1400" noProof="0" dirty="0"/>
                    </a:p>
                    <a:p>
                      <a:pPr marL="371475" marR="483234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lang="es-419" sz="1400" noProof="0" dirty="0">
                          <a:latin typeface="+mn-lt"/>
                          <a:cs typeface="Arial"/>
                        </a:rPr>
                        <a:t>Personas que desarrollan síntomas nuevamente dentro de los 3 meses posteriores a su primer contagio de COVID-19</a:t>
                      </a:r>
                      <a:r>
                        <a:rPr lang="es-419" sz="1400" spc="0" noProof="0" dirty="0">
                          <a:latin typeface="Arial"/>
                          <a:cs typeface="Arial"/>
                        </a:rPr>
                        <a:t>.</a:t>
                      </a:r>
                      <a:endParaRPr lang="es-419" sz="1400" noProof="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DFCC"/>
                    </a:solidFill>
                  </a:tcPr>
                </a:tc>
                <a:tc>
                  <a:txBody>
                    <a:bodyPr/>
                    <a:lstStyle/>
                    <a:p>
                      <a:pPr marL="416559" marR="18415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16559" algn="l"/>
                        </a:tabLst>
                      </a:pPr>
                      <a:r>
                        <a:rPr lang="es-419" sz="1400" noProof="0" dirty="0">
                          <a:latin typeface="+mn-lt"/>
                          <a:cs typeface="Arial"/>
                        </a:rPr>
                        <a:t>Personas que han tenido COVID-19 en los últimos 3 meses o </a:t>
                      </a:r>
                      <a:r>
                        <a:rPr lang="es-419" sz="1400" spc="-15" noProof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que están totalmente vacunados</a:t>
                      </a:r>
                      <a:r>
                        <a:rPr lang="es-419" sz="1400" spc="-20" noProof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lang="es-419" sz="1400" spc="0" noProof="0" dirty="0">
                          <a:latin typeface="Arial"/>
                          <a:cs typeface="Arial"/>
                        </a:rPr>
                        <a:t>y no </a:t>
                      </a:r>
                      <a:r>
                        <a:rPr lang="es-419" sz="1400" u="sng" spc="0" noProof="0" dirty="0">
                          <a:latin typeface="Arial"/>
                          <a:cs typeface="Arial"/>
                        </a:rPr>
                        <a:t>están experimentando ningún síntoma</a:t>
                      </a:r>
                      <a:r>
                        <a:rPr lang="es-419" sz="1400" spc="0" noProof="0" dirty="0">
                          <a:latin typeface="Arial"/>
                          <a:cs typeface="Arial"/>
                        </a:rPr>
                        <a:t>.</a:t>
                      </a:r>
                      <a:endParaRPr lang="es-419" sz="1400" noProof="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</a:pPr>
                      <a:endParaRPr lang="es-419" sz="1400" noProof="0" dirty="0"/>
                    </a:p>
                    <a:p>
                      <a:pPr marL="416559" marR="23495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16559" algn="l"/>
                        </a:tabLst>
                      </a:pPr>
                      <a:r>
                        <a:rPr lang="es-419" sz="1400" noProof="0" dirty="0">
                          <a:latin typeface="+mn-lt"/>
                          <a:cs typeface="Arial"/>
                        </a:rPr>
                        <a:t>Las personas que dieron positivo para COVID-19 en los últimos 3 meses y se recuperaron no deben someterse a cuarentena ni hacerse la prueba de nuevo siempre que no desarrollen nuevos síntomas.</a:t>
                      </a:r>
                      <a:endParaRPr lang="es-419" sz="1400" noProof="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39"/>
                        </a:spcBef>
                        <a:buFont typeface="Arial"/>
                        <a:buChar char="•"/>
                      </a:pPr>
                      <a:endParaRPr lang="es-419" sz="1400" noProof="0" dirty="0"/>
                    </a:p>
                    <a:p>
                      <a:pPr marL="416559" marR="16256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16559" algn="l"/>
                        </a:tabLst>
                      </a:pPr>
                      <a:r>
                        <a:rPr lang="es-419" sz="1400" b="1" spc="-5" noProof="0" dirty="0">
                          <a:latin typeface="+mn-lt"/>
                          <a:cs typeface="Arial"/>
                        </a:rPr>
                        <a:t>Las personas expuestas a otras personas que han estado expuestas no necesitan ponerse en cuarentena.</a:t>
                      </a:r>
                      <a:r>
                        <a:rPr lang="es-419" sz="1400" b="1" i="1" spc="0" noProof="0" dirty="0">
                          <a:latin typeface="Arial"/>
                          <a:cs typeface="Arial"/>
                        </a:rPr>
                        <a:t>.</a:t>
                      </a:r>
                      <a:endParaRPr lang="es-419" sz="1400" noProof="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D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7196">
                <a:tc gridSpan="2">
                  <a:txBody>
                    <a:bodyPr/>
                    <a:lstStyle/>
                    <a:p>
                      <a:r>
                        <a:rPr lang="es-419" sz="1400" b="1" i="1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¿Qué cuenta como contacto cercano?</a:t>
                      </a:r>
                      <a:endParaRPr lang="es-419" sz="1400" b="0" i="1" u="none" strike="noStrike" cap="none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Contacto cercano a través </a:t>
                      </a:r>
                      <a:r>
                        <a:rPr lang="es-419" sz="1400" b="0" i="0" u="sng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4"/>
                        </a:rPr>
                        <a:t>de la proximidad y la duración de la exposición:</a:t>
                      </a:r>
                      <a:r>
                        <a:rPr lang="es-419" sz="1400" b="0" i="0" u="sng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Alguien que estuvo a menos </a:t>
                      </a:r>
                      <a:r>
                        <a:rPr lang="es-419" noProof="0" dirty="0"/>
                        <a:t>de </a:t>
                      </a:r>
                      <a:r>
                        <a:rPr lang="es-419" sz="1400" b="0" i="0" u="sng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5"/>
                        </a:rPr>
                        <a:t>6 pies de una persona infectada</a:t>
                      </a: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(confirmado por laboratorio o </a:t>
                      </a:r>
                      <a:r>
                        <a:rPr lang="es-419" sz="1400" b="0" i="0" u="sng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6"/>
                        </a:rPr>
                        <a:t>una enfermedad clínicamente compatible)</a:t>
                      </a:r>
                      <a:r>
                        <a:rPr lang="es-419" sz="1400" b="0" i="0" u="sng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durante un total acumulado de 15 minutos o más durante un período de 24 horas (por ejemplo, tres exposiciones individuales de 5 minutos para un total de 15 minutos). Una persona infectada puede propagar el SARS-CoV-2 a partir de 2 días antes de que tenga algún síntoma (o, para pacientes asintomáticos, 2 días antes de la fecha de recolección de muestras positivas), hasta que cumpla con los criterios para </a:t>
                      </a: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  <a:hlinkClick r:id="rId7"/>
                        </a:rPr>
                        <a:t>interrumpir el aislamiento domiciliario</a:t>
                      </a:r>
                      <a:r>
                        <a:rPr lang="es-419" sz="1400" b="0" i="0" u="sng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.</a:t>
                      </a:r>
                    </a:p>
                    <a:p>
                      <a:pPr marL="285750" lvl="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Excepción: En el salón de clase de K–12, la definición de contacto cercano excluye a los estudiantes que estaban a menos de 3 a 6 pies de un estudiante infectado (confirmado por laboratorio o una </a:t>
                      </a:r>
                      <a:r>
                        <a:rPr lang="es-419" sz="1400" b="0" i="0" u="sng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6"/>
                        </a:rPr>
                        <a:t>enfermedad clínicamente compatible)</a:t>
                      </a:r>
                      <a:r>
                        <a:rPr lang="es-419" sz="1400" b="0" i="0" u="sng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donde ambos estudiantes estaban participando en el </a:t>
                      </a:r>
                      <a:r>
                        <a:rPr lang="es-419" noProof="0" dirty="0"/>
                        <a:t>uso constante y </a:t>
                      </a:r>
                      <a:r>
                        <a:rPr lang="es-419" sz="1400" b="0" i="0" u="sng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8"/>
                        </a:rPr>
                        <a:t>correcto</a:t>
                      </a:r>
                      <a:r>
                        <a:rPr lang="es-419" noProof="0" dirty="0"/>
                        <a:t> de</a:t>
                      </a:r>
                      <a:r>
                        <a:rPr lang="es-419" baseline="0" noProof="0" dirty="0"/>
                        <a:t> </a:t>
                      </a: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9"/>
                        </a:rPr>
                        <a:t>mascarillas bien ajustadas; </a:t>
                      </a:r>
                      <a:r>
                        <a:rPr lang="es-419" noProof="0" dirty="0"/>
                        <a:t>y otras </a:t>
                      </a:r>
                      <a:r>
                        <a:rPr lang="es-419" sz="1400" b="0" i="0" u="sng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10"/>
                        </a:rPr>
                        <a:t>estrategias de prevención escolar para K-12</a:t>
                      </a: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(como el uso general y correcto de mascarillas, distanciamiento físico, aumento de la ventilación) </a:t>
                      </a:r>
                      <a:r>
                        <a:rPr lang="es-419" sz="1400" b="0" i="0" u="none" strike="noStrike" cap="none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se seguían en </a:t>
                      </a: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el entorno escolar K-12. </a:t>
                      </a:r>
                      <a:r>
                        <a:rPr lang="es-419" sz="800" b="0" i="0" u="none" strike="noStrike" cap="none" noProof="0" dirty="0"/>
                        <a:t>(CDC, julio de 2021)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419" sz="1400" b="1" i="1" u="none" strike="noStrike" cap="none" noProof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Esta excepción no se aplica a los maestros, el personal u otros adultos en el salón de clase.</a:t>
                      </a:r>
                    </a:p>
                    <a:p>
                      <a:pPr marL="371475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endParaRPr lang="es-419" sz="1400" i="1" noProof="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F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1883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2940" y="6432524"/>
            <a:ext cx="205104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71FD6C-BF19-4771-89F2-7357C6DC06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8739" y="-5968"/>
            <a:ext cx="12034520" cy="1234953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s-419" sz="4000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Día</a:t>
            </a:r>
            <a:r>
              <a:rPr lang="es-419" sz="4000" spc="-30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s-419" sz="4000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Uno</a:t>
            </a:r>
            <a:r>
              <a:rPr lang="es-419" sz="4000" spc="-15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s-419" sz="4000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>APS: División Académica</a:t>
            </a:r>
            <a:br>
              <a:rPr lang="es-419" sz="4000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s-419" sz="3800" dirty="0"/>
              <a:t>Guía de salud y seguridad para el año fiscal 2022 </a:t>
            </a:r>
            <a:endParaRPr lang="es-419" sz="3800" b="1" spc="-5" dirty="0">
              <a:solidFill>
                <a:schemeClr val="accent2"/>
              </a:solidFill>
            </a:endParaRPr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4E9C47FF-4FDE-41A8-A0D7-17A0C3D483A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81000" y="2031752"/>
            <a:ext cx="11582400" cy="391836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vert="horz" wrap="square" lIns="0" tIns="0" rIns="0" bIns="0" rtlCol="0" anchor="t" anchorCtr="0">
            <a:noAutofit/>
          </a:bodyPr>
          <a:lstStyle/>
          <a:p>
            <a:pPr marL="355600" marR="127000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355600" algn="l"/>
              </a:tabLst>
            </a:pPr>
            <a:r>
              <a:rPr lang="es-419"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colaboración con la Junta de Salud del Condado de Fulton, los Servicios de Salud asesorarán sobre cuánto tiempo deben durar las cuarentenas, según las condiciones y necesidades locales.</a:t>
            </a:r>
          </a:p>
          <a:p>
            <a:pPr marL="355600" marR="127000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355600" algn="l"/>
              </a:tabLst>
            </a:pPr>
            <a:r>
              <a:rPr lang="es-419"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enfermeras escolares se ocuparán de los casos de exposición del personal y los estudiantes individuales. El Director de Servicios de Salud abordará las exposiciones de toda la clase y toda la escuela.</a:t>
            </a:r>
          </a:p>
          <a:p>
            <a:pPr marL="355600" marR="127000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355600" algn="l"/>
              </a:tabLst>
            </a:pPr>
            <a:r>
              <a:rPr lang="es-419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e</a:t>
            </a:r>
            <a:r>
              <a:rPr lang="es-419"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studiantes/personal pueden regresar de la cuarentena: </a:t>
            </a:r>
            <a:endParaRPr lang="es-419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ts val="500"/>
              </a:lnSpc>
              <a:spcBef>
                <a:spcPts val="36"/>
              </a:spcBef>
              <a:buFont typeface="Courier New"/>
              <a:buChar char="o"/>
            </a:pPr>
            <a:endParaRPr lang="es-419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12800" marR="475615" lvl="1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812800" algn="l"/>
              </a:tabLst>
            </a:pPr>
            <a:r>
              <a:rPr lang="es-419"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Después del día 10 sin prueba</a:t>
            </a:r>
          </a:p>
          <a:p>
            <a:pPr marL="812800" marR="475615" lvl="1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812800" algn="l"/>
              </a:tabLst>
            </a:pPr>
            <a:r>
              <a:rPr lang="es-419"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Después del día 7, después de recibir un resultado negativo de la prueba (la prueba debe realizarse el día 5 o más tarde)</a:t>
            </a:r>
          </a:p>
          <a:p>
            <a:pPr marL="812800" marR="475615" lvl="1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812800" algn="l"/>
              </a:tabLst>
            </a:pPr>
            <a:r>
              <a:rPr lang="es-419"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Después de parar la cuarentena, las personas deben seguir atentos a los síntomas hasta 14 días después de la exposición.</a:t>
            </a:r>
            <a:endParaRPr lang="es-419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id="{76D28097-F36F-4C05-AB48-231A0F31BBA6}"/>
              </a:ext>
            </a:extLst>
          </p:cNvPr>
          <p:cNvSpPr txBox="1">
            <a:spLocks/>
          </p:cNvSpPr>
          <p:nvPr/>
        </p:nvSpPr>
        <p:spPr>
          <a:xfrm>
            <a:off x="381000" y="1228985"/>
            <a:ext cx="11353800" cy="618452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>
              <a:defRPr sz="4400" b="1" i="0">
                <a:solidFill>
                  <a:srgbClr val="FF9933"/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pPr marL="31115">
              <a:lnSpc>
                <a:spcPts val="4560"/>
              </a:lnSpc>
            </a:pPr>
            <a:r>
              <a:rPr lang="es-MX" sz="2400" kern="0" spc="-3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¿Cuánto tiempo dura la cuarentena?</a:t>
            </a:r>
            <a:endParaRPr lang="en-US" sz="2400" kern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238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9DF0A96-773B-43CF-8460-9EB45D683AC6}"/>
              </a:ext>
            </a:extLst>
          </p:cNvPr>
          <p:cNvSpPr txBox="1"/>
          <p:nvPr/>
        </p:nvSpPr>
        <p:spPr>
          <a:xfrm>
            <a:off x="228600" y="1524000"/>
            <a:ext cx="10591800" cy="373379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AD7D6F-F9B6-4B07-9D19-ABA84CA18FF9}"/>
              </a:ext>
            </a:extLst>
          </p:cNvPr>
          <p:cNvSpPr txBox="1"/>
          <p:nvPr/>
        </p:nvSpPr>
        <p:spPr>
          <a:xfrm>
            <a:off x="116468" y="1447800"/>
            <a:ext cx="9865732" cy="6163389"/>
          </a:xfrm>
          <a:prstGeom prst="round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es-419" sz="2400" b="1" i="1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¿Cómo se reportan los casos positivos o las exposiciones?</a:t>
            </a:r>
            <a:endParaRPr lang="es-419" sz="2400" b="1" i="1" dirty="0">
              <a:solidFill>
                <a:srgbClr val="002060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s-419" sz="20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Las personas que dan positivo para COVID O que están expuestas a un caso confirmado deben completar uno de los siguientes enlaces para informar por si mismas:</a:t>
            </a:r>
            <a:endParaRPr lang="es-419" sz="2000" b="0" dirty="0">
              <a:solidFill>
                <a:srgbClr val="002060"/>
              </a:solidFill>
              <a:effectLst/>
            </a:endParaRPr>
          </a:p>
          <a:p>
            <a:pPr marL="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s-419" sz="2000" b="0" i="0" u="none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800100" indent="-3429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419" sz="20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Formulario de autoinforme del estudiante:</a:t>
            </a:r>
            <a:r>
              <a:rPr lang="es-419" sz="2000" b="0" i="0" u="sng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http://tinyAPS.com/?CovidStudentForm</a:t>
            </a:r>
            <a:endParaRPr lang="es-419" sz="2000" b="0" i="0" u="sng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800100" indent="-3429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s-419" sz="2000" b="0" i="0" u="none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800100" indent="-342900" rtl="0" fontAlgn="base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419" sz="20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Formulario de autoinforme del personal:</a:t>
            </a:r>
            <a:r>
              <a:rPr lang="es-419" sz="2000" b="0" i="0" u="sng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http://tinyAPS.com/?CovidStaffForm</a:t>
            </a:r>
            <a:endParaRPr lang="es-419" sz="2000" b="0" i="0" u="sng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457200" rtl="0" fontAlgn="base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1A09977B-63A6-4002-9540-AA746EB630E4}"/>
              </a:ext>
            </a:extLst>
          </p:cNvPr>
          <p:cNvSpPr txBox="1">
            <a:spLocks/>
          </p:cNvSpPr>
          <p:nvPr/>
        </p:nvSpPr>
        <p:spPr>
          <a:xfrm>
            <a:off x="78739" y="-5968"/>
            <a:ext cx="12034520" cy="1234953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s-419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Día Uno APS: División Académica</a:t>
            </a:r>
            <a:br>
              <a:rPr lang="es-419" sz="4000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s-419" sz="3800" b="1" dirty="0">
                <a:solidFill>
                  <a:srgbClr val="FF9933"/>
                </a:solidFill>
                <a:latin typeface="Century Gothic"/>
              </a:rPr>
              <a:t>Guía de salud y seguridad para el año fiscal 2022 </a:t>
            </a:r>
          </a:p>
        </p:txBody>
      </p:sp>
    </p:spTree>
    <p:extLst>
      <p:ext uri="{BB962C8B-B14F-4D97-AF65-F5344CB8AC3E}">
        <p14:creationId xmlns:p14="http://schemas.microsoft.com/office/powerpoint/2010/main" val="3041486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2940" y="6432524"/>
            <a:ext cx="327660" cy="2340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71FD6C-BF19-4771-89F2-7357C6DC06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6200" y="0"/>
            <a:ext cx="12415520" cy="1175322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s-419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Día</a:t>
            </a:r>
            <a:r>
              <a:rPr lang="es-419" sz="4000" b="1" spc="-30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s-419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Uno</a:t>
            </a:r>
            <a:r>
              <a:rPr lang="es-419" sz="4000" b="1" spc="-15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s-419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>APS: División de Escuelas</a:t>
            </a:r>
            <a:br>
              <a:rPr lang="es-419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s-419" sz="2800" b="1" dirty="0">
                <a:solidFill>
                  <a:srgbClr val="FF9933"/>
                </a:solidFill>
                <a:latin typeface="Century Gothic"/>
                <a:ea typeface="+mj-ea"/>
              </a:rPr>
              <a:t>Guía de enseñanza del Distrito durante cuarentena año escolar 21-22 </a:t>
            </a:r>
            <a:endParaRPr lang="es-419" sz="2800" b="1" spc="-5" dirty="0">
              <a:solidFill>
                <a:schemeClr val="accent2"/>
              </a:solidFill>
            </a:endParaRPr>
          </a:p>
        </p:txBody>
      </p:sp>
      <p:graphicFrame>
        <p:nvGraphicFramePr>
          <p:cNvPr id="7" name="object 9">
            <a:extLst>
              <a:ext uri="{FF2B5EF4-FFF2-40B4-BE49-F238E27FC236}">
                <a16:creationId xmlns:a16="http://schemas.microsoft.com/office/drawing/2014/main" id="{05AE9F94-049B-4C39-836D-D500A6196A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637362"/>
              </p:ext>
            </p:extLst>
          </p:nvPr>
        </p:nvGraphicFramePr>
        <p:xfrm>
          <a:off x="152400" y="1165723"/>
          <a:ext cx="11734800" cy="469430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8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06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66444">
                <a:tc>
                  <a:txBody>
                    <a:bodyPr/>
                    <a:lstStyle/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endParaRPr lang="es-419" sz="1400" b="1" u="sng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r>
                        <a:rPr lang="es-419" sz="1400" b="1" u="sng" noProof="0" dirty="0">
                          <a:solidFill>
                            <a:schemeClr val="tx1"/>
                          </a:solidFill>
                          <a:effectLst/>
                        </a:rPr>
                        <a:t>CONDICIÓN A </a:t>
                      </a:r>
                    </a:p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endParaRPr lang="es-419" sz="1400" b="1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r>
                        <a:rPr lang="es-419" sz="1400" b="1" noProof="0" dirty="0">
                          <a:solidFill>
                            <a:schemeClr val="tx1"/>
                          </a:solidFill>
                          <a:effectLst/>
                        </a:rPr>
                        <a:t>TODA UNA CLASE ESTÁ EN CUARENTENA DEBIDO A CASOS DE COVID / EXPOSICIONES A COVID (INCLUIDO EL MAESTRO)</a:t>
                      </a:r>
                    </a:p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endParaRPr lang="es-419" sz="1400" b="1" noProof="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416559" algn="l"/>
                        </a:tabLst>
                      </a:pPr>
                      <a:endParaRPr lang="es-419" sz="1400" b="0" noProof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416559" algn="l"/>
                        </a:tabLst>
                      </a:pPr>
                      <a:endParaRPr lang="es-419" sz="1400" b="0" noProof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16559" algn="l"/>
                        </a:tabLst>
                      </a:pPr>
                      <a:r>
                        <a:rPr lang="es-419" sz="1400" b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 asignará una persona virtualmente o en el edificio para impartir instrucción de forma virtual..</a:t>
                      </a: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416559" algn="l"/>
                        </a:tabLst>
                      </a:pPr>
                      <a:endParaRPr lang="es-419" sz="1400" b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69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419" sz="1400" b="1" u="sng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1" u="sng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CONDICIÓN B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419" sz="1400" b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UNO O MÁS ESTUDIANTES DAN POSITIVO PARA COVID (CASOS NO RELACIONADOS)</a:t>
                      </a: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419" sz="1400" b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UNO O MÁS ESTUDIANTES DAN POSITIVO POR COVID CON EXPOSICIONES A OTROS ESTUDIANTES DENTRO DE UN SALÓN DE CLASE/ EQUIPO / GRADO</a:t>
                      </a: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Una escuela tiene casos positivos en diferentes clases donde no hay exposiciones dentro de los espacios que ocupaban estos alumnos</a:t>
                      </a: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Ejemplo:</a:t>
                      </a: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Maestro  A – un estudiante con COVID</a:t>
                      </a: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Maestro  B – dos estudiantes con COVID</a:t>
                      </a: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Maestro  C – sin estudiantes con COVID</a:t>
                      </a: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(Casos aislados en todo el edificio)</a:t>
                      </a:r>
                      <a:r>
                        <a:rPr lang="es-419" sz="1400" i="1" u="none" strike="noStrike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s-419" sz="14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s-419" sz="14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 algn="l" rtl="0" ea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 panose="05050102010706020507" pitchFamily="18" charset="2"/>
                        <a:buChar char=""/>
                      </a:pPr>
                      <a:r>
                        <a:rPr lang="es-419" sz="1400" b="0" i="0" u="none" strike="noStrike" cap="none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Arial"/>
                        </a:rPr>
                        <a:t>Los maestros pondrán a disposición de forma virtual el trabajo académico actual.</a:t>
                      </a:r>
                      <a:r>
                        <a:rPr lang="es-419" sz="1400" b="0" i="0" u="none" strike="noStrike" cap="none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 Un maestro/tutor proporcionará tutoría después de la escuela para los estudiantes ausentes durante el período de cuarentena. Los maestros/tutores virtuales designados y el número de sesiones tutoriales serán determinados por la administración a nivel escolar en función de las necesidades.</a:t>
                      </a:r>
                      <a:endParaRPr lang="es-419" sz="1400" b="0" i="0" u="none" strike="noStrike" cap="none" noProof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Arial"/>
                      </a:endParaRPr>
                    </a:p>
                    <a:p>
                      <a:pPr marL="342900" marR="0" lvl="0" indent="-342900" algn="l" rtl="0" ea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 panose="05050102010706020507" pitchFamily="18" charset="2"/>
                        <a:buChar char=""/>
                      </a:pPr>
                      <a:r>
                        <a:rPr lang="es-419" sz="1400" b="0" i="0" u="none" strike="noStrike" cap="none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Arial"/>
                        </a:rPr>
                        <a:t>La escuela desarrollará un programa de tutorías de aprendizaje virtual que se implementará durante el período de cuarentena.</a:t>
                      </a:r>
                      <a:r>
                        <a:rPr lang="es-419" sz="1400" b="0" i="0" u="none" strike="noStrike" cap="none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 ​</a:t>
                      </a:r>
                    </a:p>
                    <a:p>
                      <a:pPr marL="342900" marR="0" lvl="0" indent="-342900" algn="l" rtl="0" ea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 panose="05050102010706020507" pitchFamily="18" charset="2"/>
                        <a:buChar char=""/>
                      </a:pPr>
                      <a:r>
                        <a:rPr lang="es-419" sz="1400" b="0" i="0" u="none" strike="noStrike" cap="none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Los estudiantes que completen tareas virtuales se marcarán como presentes.</a:t>
                      </a:r>
                      <a:endParaRPr lang="es-419" sz="1400" b="0" i="0" u="none" strike="noStrike" cap="none" noProof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4839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955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2940" y="6432524"/>
            <a:ext cx="327660" cy="2340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71FD6C-BF19-4771-89F2-7357C6DC06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2400" y="109757"/>
            <a:ext cx="12415520" cy="1175322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s-419" sz="4000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>Día Uno APS: División de Escuelas</a:t>
            </a:r>
            <a:br>
              <a:rPr lang="es-419" sz="54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s-419" sz="2800" dirty="0">
                <a:ea typeface="+mj-ea"/>
              </a:rPr>
              <a:t>Guía de enseñanza del Distrito durante cuarentena año escolar 21-22 </a:t>
            </a:r>
          </a:p>
        </p:txBody>
      </p:sp>
      <p:graphicFrame>
        <p:nvGraphicFramePr>
          <p:cNvPr id="7" name="object 9">
            <a:extLst>
              <a:ext uri="{FF2B5EF4-FFF2-40B4-BE49-F238E27FC236}">
                <a16:creationId xmlns:a16="http://schemas.microsoft.com/office/drawing/2014/main" id="{05AE9F94-049B-4C39-836D-D500A6196A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00528"/>
              </p:ext>
            </p:extLst>
          </p:nvPr>
        </p:nvGraphicFramePr>
        <p:xfrm>
          <a:off x="533400" y="1371600"/>
          <a:ext cx="10588239" cy="41291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212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5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524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u="sng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CONDICIÓN C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​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 MAESTRO DA POSITIVO PARA COVID (NO HAY EVIDENCIA DE EXPOSICIÓN DE LOS ESTUDIANTES)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419" sz="1400" b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Un sustituto a largo plazo o una persona designada en el edificio será asignada al aula del maestro.</a:t>
                      </a:r>
                      <a:endParaRPr lang="es-419" sz="1400" b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419" sz="1400" b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419" sz="1400" b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Los planes actuales de maestros sustitutos se utilizarán durante el período de cuarentena para los estudiantes afectados.</a:t>
                      </a:r>
                      <a:r>
                        <a:rPr lang="es-419" sz="1400" b="0" noProof="0" dirty="0"/>
                        <a:t> </a:t>
                      </a: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Si el maestro está expuesto y no está enfermo, el maestro proporcionará instrucción virtualmente</a:t>
                      </a:r>
                      <a:r>
                        <a:rPr lang="es-419" sz="1400" b="0" noProof="0" dirty="0"/>
                        <a:t>.</a:t>
                      </a:r>
                      <a:endParaRPr lang="es-419" sz="1400" b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67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u="sng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CONDICIÓN D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Cierre de toda la escuela/distrito debido al brote de COVID 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Toda la escuela se 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dirigirá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hacia el aprendizaje virtual </a:t>
                      </a:r>
                    </a:p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4839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9114595"/>
      </p:ext>
    </p:extLst>
  </p:cSld>
  <p:clrMapOvr>
    <a:masterClrMapping/>
  </p:clrMapOvr>
</p:sld>
</file>

<file path=ppt/theme/theme1.xml><?xml version="1.0" encoding="utf-8"?>
<a:theme xmlns:a="http://schemas.openxmlformats.org/drawingml/2006/main" name="New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Theme" id="{1BB2860B-823E-4260-8FD9-4463B75C1A86}" vid="{C9C485AF-E02F-4C7F-954A-0A9BE15520F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1156</TotalTime>
  <Words>1007</Words>
  <Application>Microsoft Office PowerPoint</Application>
  <PresentationFormat>Widescreen</PresentationFormat>
  <Paragraphs>89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Courier New</vt:lpstr>
      <vt:lpstr>Symbol</vt:lpstr>
      <vt:lpstr>New Theme</vt:lpstr>
      <vt:lpstr>Guía de cuarentena para COVID-19:  Salud, seguridad  y planes de enseñanza 2021–2022 </vt:lpstr>
      <vt:lpstr>Día Uno APS: División Académica Guía de salud y seguridad para el año fiscal 2022 </vt:lpstr>
      <vt:lpstr>Día Uno APS: División Académica Guía de salud y seguridad para el año fiscal 2022 </vt:lpstr>
      <vt:lpstr>PowerPoint Presentation</vt:lpstr>
      <vt:lpstr>Día Uno APS: División de Escuelas Guía de enseñanza del Distrito durante cuarentena año escolar 21-22 </vt:lpstr>
      <vt:lpstr>Día Uno APS: División de Escuelas Guía de enseñanza del Distrito durante cuarentena año escolar 21-22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Kinnebrew, Ketisha J;Curtis, Paula</dc:creator>
  <cp:lastModifiedBy>Spann, Obrian</cp:lastModifiedBy>
  <cp:revision>72</cp:revision>
  <cp:lastPrinted>2021-08-02T14:47:05Z</cp:lastPrinted>
  <dcterms:created xsi:type="dcterms:W3CDTF">2021-07-26T23:13:31Z</dcterms:created>
  <dcterms:modified xsi:type="dcterms:W3CDTF">2021-08-04T14:53:43Z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2020-09-04T00:00:00Z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2021-07-26T00:00:00Z</vt:filetime>
  </property>
</Properties>
</file>